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9" r:id="rId13"/>
    <p:sldId id="271" r:id="rId14"/>
    <p:sldId id="266" r:id="rId15"/>
    <p:sldId id="267" r:id="rId16"/>
    <p:sldId id="272" r:id="rId17"/>
    <p:sldId id="273" r:id="rId18"/>
    <p:sldId id="268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3" r:id="rId33"/>
    <p:sldId id="28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823C3-2847-C346-A41C-AF3B45FCE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7EF97B-AA10-5E47-B9CA-CE485A80C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1EF7D6-4A6A-234A-9504-2921BF9E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97435-2B44-B04D-B051-FC7E1F96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876B68-ED80-D547-8692-74D32761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363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E6217-BDAF-1E4F-BF72-93C51EB1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7EB7F8-B937-C946-80F8-BEB6838F2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77F815-18EF-7A47-9E4D-40508822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6DCB72-3198-0F42-B618-03AF3C3A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B375D-E471-7344-8427-13F92CDA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584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0804BD-8BB4-4741-A132-257898CE9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8BAA4-AD89-5C41-A502-A4F1CF937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1813F-6F97-1448-9C57-4A61EB790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A427C8-687B-124A-83B2-1516B7CA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2D4E8-1C1C-CD4D-9A13-54914621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105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E90B2-D233-9F41-B001-26ABC6DE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7861A-7297-774F-9C38-879C6D0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41F012-A98B-114A-BFAE-1AC511BC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C9203C-5C6F-5D47-A07F-45724CAF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4C8219-E5D7-F841-ACB9-C39413F6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92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E9CCF-7367-BE4B-9389-ABC960C2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DB283-A1B9-F746-9B8D-E22C5F89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2060B-2761-8A4E-BFF4-7624791B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82563-65A8-E34D-B451-16B32110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74FD6-AE9D-294A-9BD8-7F6C1D3B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84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55235-CE6B-C74E-B5F5-4429AD8C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DC008-36E0-D540-83D9-3C6E79762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2B218D-F4DA-6848-BADE-510F0E8D0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B7582-9630-F148-8A04-EE039F44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59100A-85E5-7B4D-8B20-724A5005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C113BB-B23C-2046-91EF-143FF9A5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89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AD1B0-C89F-7245-91EF-75E81D0E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770D7B-050E-0645-9D48-C08131471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D4A240-B454-0845-A869-462D8A11C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672636-B03A-964F-B712-643F37512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00FF53-ED0D-304B-9BA7-1292B5776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07B82C-1B44-2742-B0F2-3E0CE4FA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489574-FD6E-CC46-BD33-B11B6B1F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D66605-EF5C-7741-B1BB-30625ADF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35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BBA39-F371-0041-9775-BE2B0A8E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8951DA-5D5F-744E-A269-4CA644066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96143B-999E-B142-BF1F-40131778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5C598D-3484-6D4D-A440-4960DC7D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879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32C340-EB65-7C49-8487-23C4B782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A43DBD-496C-3D46-925C-D007720D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CA415D-05BF-994D-8835-4E52C6AA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92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6CC72-63FF-0A4D-A42E-68FDA47A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C46AD-CBBB-6F4C-A32A-D7665FFB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7632F6-9843-3E41-B85D-F3D3CF840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798B84-5979-4948-951F-634FFDA8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92080-DF4F-6C4D-B5AB-93DDE0FC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60968B-9E6A-1F4E-AC78-D963B75F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980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CE290-EC1D-9B42-81B6-8FF35B65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DA0FA3-1A13-B747-9EEC-EEBF218C5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40D9CA-34E7-A049-95D6-262586C98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3230C5-89E0-B347-B63B-A8987799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915135-9FB4-EC47-BE80-4D35514D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88E48F-B118-0049-8093-CB50CEC8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220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B3D962-2F61-0746-92BC-F25AB6B8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0113D6-035F-F143-84C9-56F41AF9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75B81C-5082-0744-B859-25ABECC13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594CB-8B4F-CA46-A208-A520C94A02F5}" type="datetimeFigureOut">
              <a:rPr kumimoji="1" lang="zh-CN" altLang="en-US" smtClean="0"/>
              <a:t>2020/12/10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F49F2D-2DE8-F740-99FB-625D54E40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CDDA14-C437-A14E-8038-5BD9811F4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F9D58-72A2-C54D-8879-AA5DD7557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282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A7F0-BD5C-AA4A-869C-F300FEAE5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Learning from Noisy Labels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95B9C1-796C-4D45-9453-15EF104FF5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Xiaoyu</a:t>
            </a:r>
            <a:r>
              <a:rPr kumimoji="1" lang="en-US" altLang="zh-CN" dirty="0"/>
              <a:t> Li</a:t>
            </a:r>
          </a:p>
          <a:p>
            <a:r>
              <a:rPr kumimoji="1" lang="en-US" altLang="zh-CN" dirty="0"/>
              <a:t>2020.12.11</a:t>
            </a:r>
          </a:p>
        </p:txBody>
      </p:sp>
    </p:spTree>
    <p:extLst>
      <p:ext uri="{BB962C8B-B14F-4D97-AF65-F5344CB8AC3E}">
        <p14:creationId xmlns:p14="http://schemas.microsoft.com/office/powerpoint/2010/main" val="7028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335A4-9C3E-D34D-8CE2-5B94600C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Robust Regularization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B6CC6-9451-C342-9543-B6B78B131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widely-used regularization techniques</a:t>
            </a:r>
          </a:p>
          <a:p>
            <a:r>
              <a:rPr kumimoji="1" lang="en-US" altLang="zh-CN" dirty="0"/>
              <a:t>Data augmentation, </a:t>
            </a:r>
            <a:r>
              <a:rPr kumimoji="1" lang="en-US" altLang="zh-CN" dirty="0" err="1"/>
              <a:t>mixup</a:t>
            </a:r>
            <a:endParaRPr kumimoji="1" lang="en-US" altLang="zh-CN" dirty="0"/>
          </a:p>
          <a:p>
            <a:r>
              <a:rPr kumimoji="1" lang="en-US" altLang="zh-CN" dirty="0"/>
              <a:t>Label smoothing</a:t>
            </a:r>
          </a:p>
          <a:p>
            <a:r>
              <a:rPr kumimoji="1" lang="en-US" altLang="zh-CN" dirty="0"/>
              <a:t>Pretraining</a:t>
            </a:r>
          </a:p>
          <a:p>
            <a:r>
              <a:rPr kumimoji="1" lang="en-US" altLang="zh-CN" dirty="0"/>
              <a:t>Early-learning Reg</a:t>
            </a:r>
          </a:p>
          <a:p>
            <a:pPr marL="0" indent="0">
              <a:buNone/>
            </a:pPr>
            <a:r>
              <a:rPr kumimoji="1" lang="en-US" altLang="zh-CN" dirty="0"/>
              <a:t>…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Flexible; Insignificant improvement; </a:t>
            </a:r>
            <a:r>
              <a:rPr lang="en" altLang="zh-CN" dirty="0"/>
              <a:t>Additional hyperparameters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05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647DA-153C-8448-AD4C-7BE12746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Early-Learning Regularization Prevents Memorization of Noisy Labels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FAC55-A799-A046-B9E6-B017041C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17C93C-D37E-BA41-9993-33F3AA35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02" y="7123593"/>
            <a:ext cx="5522484" cy="8560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4FDE6B-C11E-8340-B4F0-ED5786B0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87" y="1706426"/>
            <a:ext cx="4165600" cy="102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FC250A-1946-6741-9F77-3C56949C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15" y="1750876"/>
            <a:ext cx="5219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4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647DA-153C-8448-AD4C-7BE12746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Early-Learning Regularization Prevents Memorization of Noisy Labels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FAC55-A799-A046-B9E6-B017041C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975674-5420-8243-846F-3E068BD66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65" y="2825613"/>
            <a:ext cx="5404216" cy="7852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22F5A3-F6A3-F346-9211-77D0D423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16" y="2745510"/>
            <a:ext cx="5522484" cy="9579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17C93C-D37E-BA41-9993-33F3AA357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02" y="7123593"/>
            <a:ext cx="5522484" cy="8560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4FDE6B-C11E-8340-B4F0-ED5786B0A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487" y="1706426"/>
            <a:ext cx="4165600" cy="102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FC250A-1946-6741-9F77-3C56949C7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615" y="1750876"/>
            <a:ext cx="5219700" cy="939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8DEF19-CC32-8143-91CF-A47FE4F7D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" y="3701328"/>
            <a:ext cx="11760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8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E5EA2-0D55-8E44-9A8D-A07FCF71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Early-Learning Regularization Prevents Memorization of Noisy Labels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6A6E7-2EA2-5443-9108-04767B46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380A9-5E3F-174D-944A-7438E0E84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9" y="5059363"/>
            <a:ext cx="11430000" cy="1117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7FCFBF-0E3F-694B-8519-832C87097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1798637"/>
            <a:ext cx="11442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4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0E05A-58A9-E845-A7ED-CFD7361E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Loss Adjustment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9A1A4-B60E-C349-AD29-2CC13FB70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Loss correction (base on transition matrix estimation)</a:t>
            </a:r>
          </a:p>
          <a:p>
            <a:r>
              <a:rPr kumimoji="1" lang="en-US" altLang="zh-CN" dirty="0"/>
              <a:t>Loss reweighting (weight sample by certain indicator, e.g. prediction variance)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Label refurbishment (</a:t>
            </a:r>
            <a:r>
              <a:rPr lang="en" altLang="zh-CN" dirty="0"/>
              <a:t>convex combination of noisy and predicted labels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lang="en" altLang="zh-CN" dirty="0"/>
              <a:t>label confidence </a:t>
            </a:r>
            <a:r>
              <a:rPr lang="el-GR" altLang="zh-CN" dirty="0"/>
              <a:t>α </a:t>
            </a:r>
            <a:r>
              <a:rPr lang="en" altLang="zh-CN" dirty="0"/>
              <a:t>obtained via cross-validation; dynamically adjusts the confidence; consider consistent label prediction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D0CDBB-1CE6-4E43-ADD0-5956CF45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0" y="2880679"/>
            <a:ext cx="6040521" cy="10371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728453-8163-DB4C-BB6F-941148C8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257" y="4682102"/>
            <a:ext cx="3213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85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37388-08BB-924A-A9F8-E1139863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Sample Selection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11C38E-0F25-C546-B186-672E05164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Selecting true-labeled samples from a noisy training dataset</a:t>
            </a:r>
          </a:p>
          <a:p>
            <a:pPr marL="0" indent="0">
              <a:buNone/>
            </a:pPr>
            <a:r>
              <a:rPr lang="en" altLang="zh-CN" dirty="0"/>
              <a:t>	Key: selection criteria</a:t>
            </a:r>
          </a:p>
          <a:p>
            <a:r>
              <a:rPr lang="en" altLang="zh-CN" dirty="0"/>
              <a:t>small-loss trick</a:t>
            </a:r>
          </a:p>
          <a:p>
            <a:pPr marL="0" indent="0">
              <a:buNone/>
            </a:pPr>
            <a:r>
              <a:rPr lang="en" altLang="zh-CN" dirty="0"/>
              <a:t>	memorization effect: DNNs are prone to learn clean samples first and then gradually learn other noisy samples</a:t>
            </a:r>
          </a:p>
          <a:p>
            <a:pPr marL="0" indent="0">
              <a:buNone/>
            </a:pPr>
            <a:r>
              <a:rPr lang="en" altLang="zh-CN" dirty="0"/>
              <a:t>	</a:t>
            </a:r>
            <a:r>
              <a:rPr lang="en" altLang="zh-CN" dirty="0" err="1"/>
              <a:t>MentorNet</a:t>
            </a:r>
            <a:r>
              <a:rPr lang="en" altLang="zh-CN" dirty="0"/>
              <a:t>, Co-teaching, INCV</a:t>
            </a:r>
          </a:p>
          <a:p>
            <a:r>
              <a:rPr lang="en" altLang="zh-CN" dirty="0"/>
              <a:t>Outlier Detection (e.g. density-based local outlier detection)</a:t>
            </a:r>
          </a:p>
          <a:p>
            <a:r>
              <a:rPr lang="en" altLang="zh-CN" dirty="0"/>
              <a:t>Combine with other methods</a:t>
            </a:r>
          </a:p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50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3886B-E746-0F4F-9E2B-A22767CD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DivideMix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FF50144-C0D7-6A42-9EF0-1FC5960EA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9923"/>
            <a:ext cx="10414000" cy="2451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0A85DD-F7B6-BD44-B7F5-735CD175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37" y="3771023"/>
            <a:ext cx="5420895" cy="305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85F7E-AB4B-4F43-8D5A-997E1D68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DivideMix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28AC1-159B-ED4C-B970-4B2EECE82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364F0-E7F4-104E-826A-BBCA99E2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111" y="478352"/>
            <a:ext cx="8228482" cy="62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28660-491D-0340-BE1E-CAA47A25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Meta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7D796F-2B21-4142-BF03-71C9BBD72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MLNT (learn from synthetically corrupted labels)</a:t>
            </a:r>
          </a:p>
          <a:p>
            <a:r>
              <a:rPr lang="en" altLang="zh-CN" dirty="0"/>
              <a:t>L2LWS and CWS (train meta net on clean data)</a:t>
            </a:r>
          </a:p>
          <a:p>
            <a:r>
              <a:rPr lang="en" altLang="zh-CN" dirty="0"/>
              <a:t>L2RW (learn to weight based on gradient direction)</a:t>
            </a:r>
          </a:p>
          <a:p>
            <a:r>
              <a:rPr lang="en" altLang="zh-CN" dirty="0"/>
              <a:t>Meta-Weight-Net (learn the mapping from loss to weight)</a:t>
            </a:r>
          </a:p>
          <a:p>
            <a:r>
              <a:rPr lang="en" altLang="zh-CN" dirty="0"/>
              <a:t>Learning Adaptive Loss (learn the sensitive hyper-params of loss)</a:t>
            </a:r>
          </a:p>
          <a:p>
            <a:r>
              <a:rPr lang="en" altLang="zh-CN" dirty="0"/>
              <a:t>Data Coefficient (meta-reweighting + refurbish)</a:t>
            </a:r>
          </a:p>
          <a:p>
            <a:r>
              <a:rPr kumimoji="1" lang="en" altLang="zh-CN" dirty="0"/>
              <a:t>Meta Soft Label Corrector</a:t>
            </a:r>
            <a:endParaRPr lang="en" altLang="zh-CN" dirty="0"/>
          </a:p>
          <a:p>
            <a:r>
              <a:rPr lang="en" altLang="zh-CN" dirty="0"/>
              <a:t>Meta-label-correction</a:t>
            </a:r>
          </a:p>
          <a:p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12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EDD31-AE90-9041-87A5-76AE5335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MLNT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F2952-6AA6-D64F-B416-4540C280A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F3D480-7DF3-6248-8ABA-01509160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048"/>
            <a:ext cx="12192000" cy="55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8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32FD3-BFC9-DB4B-8BB0-3703E0AD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1EBE69-2E5B-3E40-A3BC-35C54AE1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66691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Impressive DNNs’ success in CV, IR, NLP is dependent on the availability of </a:t>
            </a:r>
            <a:r>
              <a:rPr kumimoji="1" lang="en-US" altLang="zh-CN" dirty="0">
                <a:highlight>
                  <a:srgbClr val="FFFF00"/>
                </a:highlight>
              </a:rPr>
              <a:t>massive</a:t>
            </a:r>
            <a:r>
              <a:rPr kumimoji="1" lang="en-US" altLang="zh-CN" dirty="0"/>
              <a:t> but </a:t>
            </a:r>
            <a:r>
              <a:rPr kumimoji="1" lang="en-US" altLang="zh-CN" dirty="0">
                <a:highlight>
                  <a:srgbClr val="FFFF00"/>
                </a:highlight>
              </a:rPr>
              <a:t>carefully labeled </a:t>
            </a:r>
            <a:r>
              <a:rPr kumimoji="1" lang="en-US" altLang="zh-CN" dirty="0"/>
              <a:t>data, which are </a:t>
            </a:r>
            <a:r>
              <a:rPr kumimoji="1" lang="en-US" altLang="zh-CN" dirty="0">
                <a:highlight>
                  <a:srgbClr val="FFFF00"/>
                </a:highlight>
              </a:rPr>
              <a:t>expensive and time-consuming</a:t>
            </a:r>
            <a:r>
              <a:rPr kumimoji="1" lang="en-US" altLang="zh-CN" dirty="0"/>
              <a:t> to obtain.</a:t>
            </a:r>
          </a:p>
          <a:p>
            <a:r>
              <a:rPr kumimoji="1" lang="en-US" altLang="zh-CN" dirty="0"/>
              <a:t>The ratio of corrupted labels in real-world datasets is reported to range </a:t>
            </a:r>
            <a:r>
              <a:rPr kumimoji="1" lang="en-US" altLang="zh-CN" dirty="0">
                <a:highlight>
                  <a:srgbClr val="FFFF00"/>
                </a:highlight>
              </a:rPr>
              <a:t>from 8.0% to 38.5%</a:t>
            </a:r>
            <a:r>
              <a:rPr kumimoji="1" lang="en-US" altLang="zh-CN" dirty="0"/>
              <a:t>.</a:t>
            </a:r>
          </a:p>
          <a:p>
            <a:r>
              <a:rPr lang="en" altLang="zh-CN" dirty="0"/>
              <a:t>DNNs can easily fit an entire training dataset with any ratio of corrupted labels. Popular regularization techniques do not completely overcome the overfitting issue.(Data </a:t>
            </a:r>
            <a:r>
              <a:rPr lang="en" altLang="zh-CN" dirty="0" err="1"/>
              <a:t>aug</a:t>
            </a:r>
            <a:r>
              <a:rPr lang="en" altLang="zh-CN" dirty="0"/>
              <a:t>, weight decay, drop out BN)</a:t>
            </a:r>
          </a:p>
          <a:p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endParaRPr lang="en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F95F0D-768A-884F-A3EA-26C17CB0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30" y="4456697"/>
            <a:ext cx="6146801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31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EDD31-AE90-9041-87A5-76AE5335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MLNT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F2952-6AA6-D64F-B416-4540C280A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07394-FB64-8A4B-B03D-6FD9F7DB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54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66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3EB5A-80B7-3644-9B7E-D4BB3617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MW-Net, Adaptive loss, Soft label corrector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380501-4910-BE48-8675-2BBAC31D6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81A3EA-8242-F946-AE03-F761EFA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" y="1512804"/>
            <a:ext cx="3265285" cy="1504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A252CF-724C-F845-8CC8-0663FB835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9" y="3317792"/>
            <a:ext cx="4004899" cy="21295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82CD67-9B3B-0E44-8B16-C5D804078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558" y="1802564"/>
            <a:ext cx="7366000" cy="1600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7EBA6-313A-0344-AEE3-8B9C907F1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52661"/>
            <a:ext cx="12192000" cy="129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0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6981D-145F-DF4D-9D46-B7A4A88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Meta Label Correction for Noisy Label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4843D-21EB-5840-9744-CBC61A561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2DDDFD-98F6-9A4A-96F3-C0EAD101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8243"/>
            <a:ext cx="6104259" cy="2664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7C1A87-CEE9-E042-9E00-E7761310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59" y="2394174"/>
            <a:ext cx="5952289" cy="30728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65036F-A173-C942-8BA5-3F6F949A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8" y="5637142"/>
            <a:ext cx="1176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6981D-145F-DF4D-9D46-B7A4A88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Meta Label Correction for Noisy Label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4843D-21EB-5840-9744-CBC61A561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C8CAD6-B78F-0649-B307-286ECD5A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825625"/>
            <a:ext cx="11798300" cy="1866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EF1A34-E354-894D-B2BB-C63E0AAA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7462"/>
            <a:ext cx="12192000" cy="12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5FB83-2F75-A941-B5EF-122755D4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Semi-supervised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48D2C-E815-254B-8C23-A6EAC4D5D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4393"/>
            <a:ext cx="10515600" cy="1815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To adopt SSL methods</a:t>
            </a:r>
          </a:p>
          <a:p>
            <a:r>
              <a:rPr kumimoji="1" lang="en-US" altLang="zh-CN" dirty="0"/>
              <a:t>Label aggregation</a:t>
            </a:r>
          </a:p>
          <a:p>
            <a:r>
              <a:rPr kumimoji="1" lang="en-US" altLang="zh-CN" dirty="0"/>
              <a:t>Self-ensemble</a:t>
            </a:r>
          </a:p>
          <a:p>
            <a:r>
              <a:rPr kumimoji="1" lang="en-US" altLang="zh-CN" dirty="0" err="1"/>
              <a:t>MixMatch</a:t>
            </a:r>
            <a:r>
              <a:rPr kumimoji="1" lang="en-US" altLang="zh-CN" dirty="0"/>
              <a:t> (</a:t>
            </a:r>
            <a:r>
              <a:rPr kumimoji="1" lang="en-US" altLang="zh-CN" dirty="0" err="1"/>
              <a:t>DivideMix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5CE616-351F-6146-9F6D-299AD0D6B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179" y="1356393"/>
            <a:ext cx="7213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7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61074-F850-E447-B102-5496FC52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Decoupling Representation and Classifier for Noisy Label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63F61-C4B7-B34B-80F6-3EE508EB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205C54-27E3-AD41-9E90-23977C23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579558" cy="41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60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61074-F850-E447-B102-5496FC52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Decoupling Representation and Classifier for Noisy Label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63F61-C4B7-B34B-80F6-3EE508EB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BF503E-B415-3645-BB91-689299CF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876425"/>
            <a:ext cx="5308600" cy="416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00D882-B098-9641-9C2B-75F0D6C2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499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2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D1D63-AE37-AC4E-B5C7-A7C2D0A5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Comparison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88653E-A5A0-F742-BF96-9C1AB81A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(P1) Flexibility</a:t>
            </a:r>
          </a:p>
          <a:p>
            <a:r>
              <a:rPr lang="en" altLang="zh-CN" dirty="0"/>
              <a:t>(P2)No Pre-training</a:t>
            </a:r>
          </a:p>
          <a:p>
            <a:r>
              <a:rPr lang="en" altLang="zh-CN" dirty="0"/>
              <a:t>(P3) Full Exploration</a:t>
            </a:r>
          </a:p>
          <a:p>
            <a:r>
              <a:rPr lang="en" altLang="zh-CN" dirty="0"/>
              <a:t>(P4)No Supervision</a:t>
            </a:r>
          </a:p>
          <a:p>
            <a:r>
              <a:rPr lang="en" altLang="zh-CN" dirty="0"/>
              <a:t>(P5) Heavy Noise</a:t>
            </a:r>
          </a:p>
          <a:p>
            <a:r>
              <a:rPr lang="en" altLang="zh-CN" dirty="0"/>
              <a:t>(P6) Complex Noise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93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CC8C5-2801-B34E-8AEA-4AF2A6FC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Comparison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D2988-3A08-2A42-A924-C7B6F7D5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0175"/>
            <a:ext cx="10515600" cy="1116787"/>
          </a:xfrm>
        </p:spPr>
        <p:txBody>
          <a:bodyPr/>
          <a:lstStyle/>
          <a:p>
            <a:r>
              <a:rPr kumimoji="1" lang="en-US" altLang="zh-CN" dirty="0"/>
              <a:t>Detailed comparison, code links for various methods, please refer to   “</a:t>
            </a:r>
            <a:r>
              <a:rPr lang="en" altLang="zh-CN" dirty="0"/>
              <a:t>Learning from Noisy Labels with Deep Neural</a:t>
            </a:r>
            <a:r>
              <a:rPr kumimoji="1" lang="en-US" altLang="zh-CN" dirty="0"/>
              <a:t>: A Survey”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817246-490C-2543-ABDA-25311AB9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" y="1797823"/>
            <a:ext cx="12192000" cy="32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26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1E1B9-CAED-3B4F-985A-671E61A5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5E6FB1-F72A-E347-B9D9-A23AB853B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24BE5A-CF9A-6D46-B713-E8927898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35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1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756AE-9826-2A42-8173-231A6AF16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formulation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7661F5-B88A-6D42-93E3-DFC43318A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12" y="1850982"/>
            <a:ext cx="1040062" cy="355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5C9981-8006-3A41-8FE9-DA6F53C7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40" y="1821498"/>
            <a:ext cx="1408697" cy="397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346349-BD58-6046-8439-58AF4C11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15829"/>
            <a:ext cx="4178300" cy="355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89C2FC-0727-5541-9931-DA309FF8A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15829"/>
            <a:ext cx="4864100" cy="368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DE158B1-F142-6446-AF99-3735D845C2B5}"/>
              </a:ext>
            </a:extLst>
          </p:cNvPr>
          <p:cNvSpPr txBox="1"/>
          <p:nvPr/>
        </p:nvSpPr>
        <p:spPr>
          <a:xfrm>
            <a:off x="5227474" y="230209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from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77ACCC-87A1-C548-88E8-58575B31EC46}"/>
              </a:ext>
            </a:extLst>
          </p:cNvPr>
          <p:cNvSpPr txBox="1"/>
          <p:nvPr/>
        </p:nvSpPr>
        <p:spPr>
          <a:xfrm>
            <a:off x="890337" y="2983832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 learn the mapping function: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42174F-6F5D-A540-B754-BBEB1D68F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00" y="2984864"/>
            <a:ext cx="2603500" cy="368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588017-8BB6-BC48-95EE-8BC36FFAA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561" y="3421008"/>
            <a:ext cx="6553200" cy="8509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35FB0F4-FEB5-094E-8EDB-1107B5489920}"/>
              </a:ext>
            </a:extLst>
          </p:cNvPr>
          <p:cNvSpPr txBox="1"/>
          <p:nvPr/>
        </p:nvSpPr>
        <p:spPr>
          <a:xfrm>
            <a:off x="926432" y="3477126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 optimize        with the empirical risk: 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442945F-294A-7D40-89ED-B8181E67A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936" y="3496692"/>
            <a:ext cx="304800" cy="330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4261DC-AE50-6644-ACD5-AE170B212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4251" y="4271727"/>
            <a:ext cx="2133600" cy="3683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FBB78C5-5273-2945-A9E1-FBD0A298FA4A}"/>
              </a:ext>
            </a:extLst>
          </p:cNvPr>
          <p:cNvSpPr txBox="1"/>
          <p:nvPr/>
        </p:nvSpPr>
        <p:spPr>
          <a:xfrm>
            <a:off x="938463" y="4271211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Now, some labels are corrupted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226A60-BF30-8C4C-9A6A-53F00CA9537C}"/>
              </a:ext>
            </a:extLst>
          </p:cNvPr>
          <p:cNvSpPr txBox="1"/>
          <p:nvPr/>
        </p:nvSpPr>
        <p:spPr>
          <a:xfrm>
            <a:off x="890337" y="5008787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Then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risk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minimization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becomes</a:t>
            </a:r>
            <a:endParaRPr kumimoji="1"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7DE3ACF-53DF-3E49-ACED-F4A22A945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8417" y="4823994"/>
            <a:ext cx="5511800" cy="9398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A80FE6C-34DC-3C46-9717-DA83BF9BF395}"/>
              </a:ext>
            </a:extLst>
          </p:cNvPr>
          <p:cNvSpPr txBox="1"/>
          <p:nvPr/>
        </p:nvSpPr>
        <p:spPr>
          <a:xfrm>
            <a:off x="838200" y="5994357"/>
            <a:ext cx="61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Thus, function f can memorize samples with corrupted label.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19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FCB3D-8C0B-CF42-B8FF-E8B50AA6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Direction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2A0C1A-E677-7D4C-AC5D-51447EB7E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Undistinguishable Sample</a:t>
            </a:r>
          </a:p>
          <a:p>
            <a:r>
              <a:rPr lang="en" altLang="zh-CN" dirty="0"/>
              <a:t>Complex Label Noise</a:t>
            </a:r>
          </a:p>
          <a:p>
            <a:r>
              <a:rPr lang="en" altLang="zh-CN" dirty="0"/>
              <a:t>Multi-label Data</a:t>
            </a:r>
          </a:p>
          <a:p>
            <a:r>
              <a:rPr lang="en" altLang="zh-CN" dirty="0"/>
              <a:t>Learning Efficiency</a:t>
            </a:r>
          </a:p>
        </p:txBody>
      </p:sp>
    </p:spTree>
    <p:extLst>
      <p:ext uri="{BB962C8B-B14F-4D97-AF65-F5344CB8AC3E}">
        <p14:creationId xmlns:p14="http://schemas.microsoft.com/office/powerpoint/2010/main" val="4285450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E153B-A285-3347-A335-43C89859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My further consideration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54C7F-6412-1541-97CB-F346AD082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Data consistence matters</a:t>
            </a:r>
          </a:p>
          <a:p>
            <a:r>
              <a:rPr kumimoji="1" lang="en-US" altLang="zh-CN" dirty="0"/>
              <a:t>Setting with a small unbiased clean dataset may be ill-defined</a:t>
            </a:r>
          </a:p>
          <a:p>
            <a:r>
              <a:rPr kumimoji="1" lang="en-US" altLang="zh-CN" dirty="0"/>
              <a:t>Label noise problem is much more important where label is hard to obtain and data volume is limited, e.g. healthcare</a:t>
            </a:r>
          </a:p>
          <a:p>
            <a:r>
              <a:rPr kumimoji="1" lang="en-US" altLang="zh-CN" dirty="0"/>
              <a:t>Meta-learning: to treat noisy data as meta-data?</a:t>
            </a:r>
          </a:p>
          <a:p>
            <a:r>
              <a:rPr kumimoji="1" lang="en-US" altLang="zh-CN" dirty="0"/>
              <a:t>Validate with noisy data?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13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1EEA2-AD61-D740-B657-36AAEA9E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 err="1"/>
              <a:t>FixMatch</a:t>
            </a:r>
            <a:r>
              <a:rPr lang="en" altLang="zh-CN" dirty="0"/>
              <a:t>: Simplifying Semi-Supervised Learning with Consistency and Confidence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A961CC-E481-004B-B0AC-C82C64D1D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94.93% accuracy on CIFAR-10 with 250 labels and 88.61% accuracy with 40 – just 4 labels per class.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54A5D0-D2FD-2644-9D72-12936D4C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2978276"/>
            <a:ext cx="11823700" cy="2527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D65D0F-5A1E-1E42-BD76-5B7CEA981D50}"/>
              </a:ext>
            </a:extLst>
          </p:cNvPr>
          <p:cNvSpPr txBox="1"/>
          <p:nvPr/>
        </p:nvSpPr>
        <p:spPr>
          <a:xfrm>
            <a:off x="517358" y="6087979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Clean sample detection: precision &gt; recall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01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FD0CF-08B7-8747-B86D-FD090BA4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 papers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2FD9B-747A-7046-B2CA-F99FA845C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088"/>
            <a:ext cx="11157284" cy="539591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Sample selection with Meta-learning + </a:t>
            </a:r>
            <a:r>
              <a:rPr kumimoji="1" lang="en-US" altLang="zh-CN" dirty="0" err="1"/>
              <a:t>FixMatch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Revision from Meta-Conv-Net</a:t>
            </a:r>
          </a:p>
          <a:p>
            <a:pPr marL="0" indent="0">
              <a:buNone/>
            </a:pPr>
            <a:r>
              <a:rPr kumimoji="1" lang="en-US" altLang="zh-CN" dirty="0"/>
              <a:t>	Label embedding</a:t>
            </a:r>
          </a:p>
          <a:p>
            <a:pPr marL="0" indent="0">
              <a:buNone/>
            </a:pPr>
            <a:r>
              <a:rPr kumimoji="1" lang="en-US" altLang="zh-CN" dirty="0"/>
              <a:t>	Meta-learning to generate indicator instead of loss (proved)</a:t>
            </a:r>
          </a:p>
          <a:p>
            <a:pPr marL="0" indent="0">
              <a:buNone/>
            </a:pPr>
            <a:r>
              <a:rPr kumimoji="1" lang="en-US" altLang="zh-CN" dirty="0"/>
              <a:t>	Meta-learning to tune hyper-params in </a:t>
            </a:r>
            <a:r>
              <a:rPr kumimoji="1" lang="en-US" altLang="zh-CN" dirty="0" err="1"/>
              <a:t>FixMatch</a:t>
            </a:r>
            <a:r>
              <a:rPr kumimoji="1" lang="en-US" altLang="zh-CN" dirty="0"/>
              <a:t> (not sure yet)</a:t>
            </a:r>
          </a:p>
          <a:p>
            <a:r>
              <a:rPr kumimoji="1" lang="en-US" altLang="zh-CN" dirty="0"/>
              <a:t>Sample selection without Meta-learning + </a:t>
            </a:r>
            <a:r>
              <a:rPr kumimoji="1" lang="en-US" altLang="zh-CN" dirty="0" err="1"/>
              <a:t>FixMatch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Weighted loss sequence for clustering (proved)</a:t>
            </a:r>
          </a:p>
          <a:p>
            <a:pPr marL="0" indent="0">
              <a:buNone/>
            </a:pPr>
            <a:r>
              <a:rPr kumimoji="1" lang="en-US" altLang="zh-CN" dirty="0"/>
              <a:t>	Inter-per-class clustering (proved)</a:t>
            </a:r>
          </a:p>
          <a:p>
            <a:pPr marL="0" indent="0">
              <a:buNone/>
            </a:pPr>
            <a:r>
              <a:rPr kumimoji="1" lang="en-US" altLang="zh-CN" dirty="0"/>
              <a:t>	Selection ensemble based on clustering of loss seq from robust methods</a:t>
            </a:r>
          </a:p>
          <a:p>
            <a:pPr marL="0" indent="0">
              <a:buNone/>
            </a:pPr>
            <a:r>
              <a:rPr kumimoji="1" lang="en-US" altLang="zh-CN" dirty="0"/>
              <a:t>	Label refinement in </a:t>
            </a:r>
            <a:r>
              <a:rPr kumimoji="1" lang="en-US" altLang="zh-CN" dirty="0" err="1"/>
              <a:t>FixMatch</a:t>
            </a:r>
            <a:r>
              <a:rPr kumimoji="1" lang="en-US" altLang="zh-CN" dirty="0"/>
              <a:t> in case selection is not pure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9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756AE-9826-2A42-8173-231A6AF16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formulation - label noise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D68680-16B2-5F4A-B143-42BF4428288E}"/>
              </a:ext>
            </a:extLst>
          </p:cNvPr>
          <p:cNvSpPr/>
          <p:nvPr/>
        </p:nvSpPr>
        <p:spPr>
          <a:xfrm>
            <a:off x="838200" y="1884765"/>
            <a:ext cx="2642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Label transition matrix 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7DF937-B69C-3546-9B66-DE27508849B3}"/>
              </a:ext>
            </a:extLst>
          </p:cNvPr>
          <p:cNvSpPr txBox="1"/>
          <p:nvPr/>
        </p:nvSpPr>
        <p:spPr>
          <a:xfrm>
            <a:off x="838200" y="2738461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Symmetric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</a:t>
            </a:r>
            <a:r>
              <a:rPr kumimoji="1" lang="zh-CN" altLang="en-US" dirty="0"/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37F54-3B0E-4F40-9D9B-FE0E2733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45" y="1878931"/>
            <a:ext cx="2984500" cy="381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4FA9706-20CE-CD4A-BCB7-214CE8FB80D1}"/>
              </a:ext>
            </a:extLst>
          </p:cNvPr>
          <p:cNvSpPr/>
          <p:nvPr/>
        </p:nvSpPr>
        <p:spPr>
          <a:xfrm>
            <a:off x="6761747" y="1906368"/>
            <a:ext cx="4527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is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the probability of the true label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being flipped into a corrupted label j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890502-B583-C44B-BFC3-EB3FC4AAD047}"/>
              </a:ext>
            </a:extLst>
          </p:cNvPr>
          <p:cNvSpPr/>
          <p:nvPr/>
        </p:nvSpPr>
        <p:spPr>
          <a:xfrm>
            <a:off x="838200" y="2311613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Noise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ratio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l-G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τ ∈ [0, 1]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7C257D4-356E-F249-AFA4-2CE3A676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795" y="2768379"/>
            <a:ext cx="4241800" cy="3683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E909E6B-0C08-7D41-8E76-A7E866BCE301}"/>
              </a:ext>
            </a:extLst>
          </p:cNvPr>
          <p:cNvSpPr txBox="1"/>
          <p:nvPr/>
        </p:nvSpPr>
        <p:spPr>
          <a:xfrm>
            <a:off x="838199" y="3244334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Asymmetric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</a:t>
            </a:r>
            <a:r>
              <a:rPr kumimoji="1" lang="zh-CN" altLang="en-US" dirty="0"/>
              <a:t>：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3D3C648-04E2-A44B-B0F1-8167F9297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740" y="3318465"/>
            <a:ext cx="2108200" cy="3556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2EBB3C7-3537-904B-8242-39A60A15F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695" y="3305765"/>
            <a:ext cx="2717800" cy="3683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81719A6-6227-B34F-95EE-457787342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684" y="3850631"/>
            <a:ext cx="3911600" cy="3683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61EC61F-E53F-D741-80EB-AA1D5B39AD5A}"/>
              </a:ext>
            </a:extLst>
          </p:cNvPr>
          <p:cNvSpPr txBox="1"/>
          <p:nvPr/>
        </p:nvSpPr>
        <p:spPr>
          <a:xfrm>
            <a:off x="3188369" y="3850115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Stricter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</a:t>
            </a:r>
            <a:endParaRPr kumimoji="1"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72FD8C7-6F4E-694F-8E1B-DA2151D90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8647" y="4898037"/>
            <a:ext cx="3886200" cy="3429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CDCD47B-6DE9-904A-A2D7-4B7E5403F3F4}"/>
              </a:ext>
            </a:extLst>
          </p:cNvPr>
          <p:cNvSpPr txBox="1"/>
          <p:nvPr/>
        </p:nvSpPr>
        <p:spPr>
          <a:xfrm>
            <a:off x="770021" y="4884821"/>
            <a:ext cx="39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Instance-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label-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dependent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44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C501F-0FF4-5741-A2DB-2AC69686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834E95-E2E3-EC45-8534-E0BF8EB4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336" y="204771"/>
            <a:ext cx="8906664" cy="31067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BCA2F7-AAD4-AE44-9ACD-D24EA6A2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6160"/>
            <a:ext cx="12192000" cy="32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1B66A-A006-3349-BFF6-A6D735B1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66581-2C63-7A43-96D0-9A72E1F2A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altLang="zh-CN" dirty="0"/>
              <a:t>Robust loss function and loss adjustment</a:t>
            </a:r>
          </a:p>
          <a:p>
            <a:pPr marL="0" indent="0">
              <a:buNone/>
            </a:pPr>
            <a:r>
              <a:rPr lang="en" altLang="zh-CN" dirty="0"/>
              <a:t>	to modify the loss function or its value</a:t>
            </a:r>
          </a:p>
          <a:p>
            <a:r>
              <a:rPr lang="en" altLang="zh-CN" dirty="0"/>
              <a:t>Robust architecture</a:t>
            </a:r>
          </a:p>
          <a:p>
            <a:pPr marL="0" indent="0">
              <a:buNone/>
            </a:pPr>
            <a:r>
              <a:rPr lang="en" altLang="zh-CN" dirty="0"/>
              <a:t>	 to change an architecture to model a noise transition matrix of a noisy dataset</a:t>
            </a:r>
          </a:p>
          <a:p>
            <a:r>
              <a:rPr lang="en" altLang="zh-CN" dirty="0"/>
              <a:t>Robust regularization</a:t>
            </a:r>
          </a:p>
          <a:p>
            <a:pPr marL="0" indent="0">
              <a:buNone/>
            </a:pPr>
            <a:r>
              <a:rPr lang="en" altLang="zh-CN" dirty="0"/>
              <a:t>	to enforce a DNN to overfit less to false-labeled samples</a:t>
            </a:r>
          </a:p>
          <a:p>
            <a:r>
              <a:rPr lang="en" altLang="zh-CN" dirty="0"/>
              <a:t>Sample selection</a:t>
            </a:r>
          </a:p>
          <a:p>
            <a:pPr marL="0" indent="0">
              <a:buNone/>
            </a:pPr>
            <a:r>
              <a:rPr lang="en" altLang="zh-CN" dirty="0"/>
              <a:t>	to identify true-labeled samples from noisy training data</a:t>
            </a:r>
          </a:p>
          <a:p>
            <a:r>
              <a:rPr lang="en" altLang="zh-CN" dirty="0"/>
              <a:t>Meta learning</a:t>
            </a:r>
          </a:p>
          <a:p>
            <a:r>
              <a:rPr lang="en" altLang="zh-CN" dirty="0"/>
              <a:t>Semi-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5616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036DDE-1244-444C-A557-EB962A1E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222250"/>
            <a:ext cx="7467600" cy="641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1D8583-562A-D647-B240-B5C33A85037C}"/>
              </a:ext>
            </a:extLst>
          </p:cNvPr>
          <p:cNvSpPr txBox="1"/>
          <p:nvPr/>
        </p:nvSpPr>
        <p:spPr>
          <a:xfrm>
            <a:off x="8001001" y="247850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Early-learning Regularization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32835A-A257-9D41-95C0-44EC44EC4CB8}"/>
              </a:ext>
            </a:extLst>
          </p:cNvPr>
          <p:cNvSpPr txBox="1"/>
          <p:nvPr/>
        </p:nvSpPr>
        <p:spPr>
          <a:xfrm>
            <a:off x="8001001" y="5967663"/>
            <a:ext cx="42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Decoupling Representation and Classifier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203BD9-08CC-7C4A-9751-C1FE0F7FE276}"/>
              </a:ext>
            </a:extLst>
          </p:cNvPr>
          <p:cNvSpPr txBox="1"/>
          <p:nvPr/>
        </p:nvSpPr>
        <p:spPr>
          <a:xfrm>
            <a:off x="8157411" y="5197642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Meta Label Correction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81942A-0B44-A146-A795-781971C31238}"/>
              </a:ext>
            </a:extLst>
          </p:cNvPr>
          <p:cNvSpPr txBox="1"/>
          <p:nvPr/>
        </p:nvSpPr>
        <p:spPr>
          <a:xfrm>
            <a:off x="8157411" y="4223084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Detecting from Loss Curves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31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97C33-8482-6043-95D1-B62BD9CD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Robust Loss Function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1FB14F-6A1F-7B44-A934-984DF3AB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en" altLang="zh-CN" dirty="0"/>
              <a:t>To provide a loss function that achieves a small risk for unseen clean data even when noisy labels exist in the training data</a:t>
            </a:r>
          </a:p>
          <a:p>
            <a:r>
              <a:rPr lang="en" altLang="zh-CN" dirty="0"/>
              <a:t>mean absolute error (MAE) loss. best generalization with simple data</a:t>
            </a:r>
          </a:p>
          <a:p>
            <a:r>
              <a:rPr lang="en" altLang="zh-CN" dirty="0"/>
              <a:t>generalized cross entropy (GCE). take advantage of MAE and CE</a:t>
            </a:r>
          </a:p>
          <a:p>
            <a:r>
              <a:rPr lang="en" altLang="zh-CN" dirty="0"/>
              <a:t>symmetric cross entropy(SCE). Add reversed CE</a:t>
            </a:r>
          </a:p>
          <a:p>
            <a:r>
              <a:rPr lang="en" altLang="zh-CN" dirty="0"/>
              <a:t>curriculum loss(CL). surrogate loss of the 0-1 loss function</a:t>
            </a:r>
          </a:p>
          <a:p>
            <a:pPr marL="0" indent="0">
              <a:buNone/>
            </a:pPr>
            <a:r>
              <a:rPr lang="en" altLang="zh-CN" dirty="0"/>
              <a:t>Performances with such losses are significantly affected by noisy labels. Not robust for severe label noise.</a:t>
            </a:r>
          </a:p>
          <a:p>
            <a:pPr marL="0" indent="0">
              <a:buNone/>
            </a:pP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93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D5BA5-2099-8C48-9770-D6995FC2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Robust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1C72C-AC26-7249-9DD5-5B0EE5614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dirty="0"/>
              <a:t>To model the label transition matrix</a:t>
            </a:r>
          </a:p>
          <a:p>
            <a:r>
              <a:rPr lang="en" altLang="zh-CN" dirty="0"/>
              <a:t>Noise adaptation layer</a:t>
            </a:r>
          </a:p>
          <a:p>
            <a:r>
              <a:rPr lang="en" altLang="zh-CN" dirty="0"/>
              <a:t>Add dropout</a:t>
            </a:r>
          </a:p>
          <a:p>
            <a:r>
              <a:rPr lang="en" altLang="zh-CN" dirty="0"/>
              <a:t>EM</a:t>
            </a:r>
          </a:p>
          <a:p>
            <a:r>
              <a:rPr lang="en" altLang="zh-CN" dirty="0"/>
              <a:t>Human-assist</a:t>
            </a:r>
          </a:p>
          <a:p>
            <a:pPr marL="0" indent="0">
              <a:buNone/>
            </a:pPr>
            <a:r>
              <a:rPr lang="en" altLang="zh-CN" dirty="0"/>
              <a:t>…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Challenge to estimate the transition matrix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6EF785-0D54-F041-9921-DECAFF9B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49" y="2232318"/>
            <a:ext cx="6946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2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883</Words>
  <Application>Microsoft Macintosh PowerPoint</Application>
  <PresentationFormat>宽屏</PresentationFormat>
  <Paragraphs>145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Arial</vt:lpstr>
      <vt:lpstr>Helvetica</vt:lpstr>
      <vt:lpstr>Office 主题​​</vt:lpstr>
      <vt:lpstr>Learning from Noisy Labels</vt:lpstr>
      <vt:lpstr>Background</vt:lpstr>
      <vt:lpstr>Problem formulation</vt:lpstr>
      <vt:lpstr>Problem formulation - label noise</vt:lpstr>
      <vt:lpstr>Overview</vt:lpstr>
      <vt:lpstr>Overview</vt:lpstr>
      <vt:lpstr>PowerPoint 演示文稿</vt:lpstr>
      <vt:lpstr>Robust Loss Function</vt:lpstr>
      <vt:lpstr>Robust Architecture</vt:lpstr>
      <vt:lpstr>Robust Regularization</vt:lpstr>
      <vt:lpstr>Early-Learning Regularization Prevents Memorization of Noisy Labels</vt:lpstr>
      <vt:lpstr>Early-Learning Regularization Prevents Memorization of Noisy Labels</vt:lpstr>
      <vt:lpstr>Early-Learning Regularization Prevents Memorization of Noisy Labels</vt:lpstr>
      <vt:lpstr>Loss Adjustment</vt:lpstr>
      <vt:lpstr>Sample Selection</vt:lpstr>
      <vt:lpstr>DivideMix</vt:lpstr>
      <vt:lpstr>DivideMix</vt:lpstr>
      <vt:lpstr>Meta Learning</vt:lpstr>
      <vt:lpstr>MLNT</vt:lpstr>
      <vt:lpstr>MLNT</vt:lpstr>
      <vt:lpstr>MW-Net, Adaptive loss, Soft label corrector </vt:lpstr>
      <vt:lpstr>Meta Label Correction for Noisy Label Learning</vt:lpstr>
      <vt:lpstr>Meta Label Correction for Noisy Label Learning</vt:lpstr>
      <vt:lpstr>Semi-supervised Learning</vt:lpstr>
      <vt:lpstr>Decoupling Representation and Classifier for Noisy Label Learning</vt:lpstr>
      <vt:lpstr>Decoupling Representation and Classifier for Noisy Label Learning</vt:lpstr>
      <vt:lpstr>Comparison</vt:lpstr>
      <vt:lpstr>Comparison</vt:lpstr>
      <vt:lpstr>Datasets</vt:lpstr>
      <vt:lpstr>Direction</vt:lpstr>
      <vt:lpstr>My further consideration</vt:lpstr>
      <vt:lpstr>FixMatch: Simplifying Semi-Supervised Learning with Consistency and Confidence</vt:lpstr>
      <vt:lpstr>Two papers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from Noisy Labels</dc:title>
  <dc:creator>李 晓宇</dc:creator>
  <cp:lastModifiedBy>李 晓宇</cp:lastModifiedBy>
  <cp:revision>29</cp:revision>
  <dcterms:created xsi:type="dcterms:W3CDTF">2020-12-10T08:53:11Z</dcterms:created>
  <dcterms:modified xsi:type="dcterms:W3CDTF">2020-12-10T19:15:37Z</dcterms:modified>
</cp:coreProperties>
</file>